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"/>
  </p:notesMasterIdLst>
  <p:sldIdLst>
    <p:sldId id="290" r:id="rId2"/>
    <p:sldId id="289" r:id="rId3"/>
    <p:sldId id="291" r:id="rId4"/>
  </p:sldIdLst>
  <p:sldSz cx="4572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0" roundtripDataSignature="AMtx7mjZqXES8mkqFicRe0dtzk8hyy0P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AA084B-7DAF-4905-B83A-CC31F4B8FD21}">
  <a:tblStyle styleId="{12AA084B-7DAF-4905-B83A-CC31F4B8FD2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 autoAdjust="0"/>
    <p:restoredTop sz="72857" autoAdjust="0"/>
  </p:normalViewPr>
  <p:slideViewPr>
    <p:cSldViewPr snapToGrid="0">
      <p:cViewPr varScale="1">
        <p:scale>
          <a:sx n="65" d="100"/>
          <a:sy n="65" d="100"/>
        </p:scale>
        <p:origin x="4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90" Type="http://customschemas.google.com/relationships/presentationmetadata" Target="metadata"/><Relationship Id="rId94" Type="http://schemas.openxmlformats.org/officeDocument/2006/relationships/tableStyles" Target="tableStyle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who.int/bitstream/handle/10665/250796/9789241549912-eng.pdf?sequence=1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pregnant-woman-pregnancy-38009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tiib.s3.amazonaws.com/collections/uploads/indonesia_c-iycf_counselling_cards.pdf?Zau8X2GdS7x0PKJdRXdR0FTBR70eRGkG=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ycf.advancingnutrition.org/content/family-planning-injectable-contraceptives-03-kyrgyz-republic" TargetMode="External"/><Relationship Id="rId3" Type="http://schemas.openxmlformats.org/officeDocument/2006/relationships/hyperlink" Target="https://iycf.advancingnutrition.org/content/family-planning-female-sterilization-08-non-country-specific" TargetMode="External"/><Relationship Id="rId7" Type="http://schemas.openxmlformats.org/officeDocument/2006/relationships/hyperlink" Target="https://iycf.advancingnutrition.org/content/family-planning-birth-control-condom-03-nepa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ycf.advancingnutrition.org/content/breastfeeding-early-initiation-breastfeeding-0-6-mo-02-india" TargetMode="External"/><Relationship Id="rId5" Type="http://schemas.openxmlformats.org/officeDocument/2006/relationships/hyperlink" Target="https://pixabay.com/vectors/vegetables-fruits-food-artichoke-155616/" TargetMode="External"/><Relationship Id="rId4" Type="http://schemas.openxmlformats.org/officeDocument/2006/relationships/hyperlink" Target="https://pixabay.com/illustrations/connect-competition-pregnant-woman-4864976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Framework developed from WHO guidelines and adapted for CNB Panama context: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9789241549912-eng.pdf (who.int)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- All images are public domain/creative commons, source is noted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source </a:t>
            </a:r>
          </a:p>
          <a:p>
            <a:pPr>
              <a:buAutoNum type="arabicPeriod"/>
            </a:pPr>
            <a:r>
              <a:rPr lang="en-US" dirty="0" err="1"/>
              <a:t>Nightcafe</a:t>
            </a:r>
            <a:r>
              <a:rPr lang="en-US" dirty="0"/>
              <a:t> </a:t>
            </a:r>
          </a:p>
          <a:p>
            <a:pPr>
              <a:buAutoNum type="arabicPeriod"/>
            </a:pPr>
            <a:r>
              <a:rPr lang="en-US" dirty="0"/>
              <a:t>2,3. </a:t>
            </a:r>
            <a:r>
              <a:rPr lang="en-US" dirty="0" err="1"/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757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</a:t>
            </a:r>
          </a:p>
          <a:p>
            <a:r>
              <a:rPr lang="en-US" dirty="0"/>
              <a:t>1. </a:t>
            </a:r>
            <a:r>
              <a:rPr lang="en-US" dirty="0">
                <a:hlinkClick r:id="rId3"/>
              </a:rPr>
              <a:t>Download Pregnant, Woman, Pregnancy. Royalty-Free Vector Graphic -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/>
              <a:t>2,4. </a:t>
            </a:r>
            <a:r>
              <a:rPr lang="en-US" dirty="0" err="1"/>
              <a:t>Pixabay</a:t>
            </a:r>
            <a:r>
              <a:rPr lang="en-US" dirty="0"/>
              <a:t> </a:t>
            </a:r>
          </a:p>
          <a:p>
            <a:r>
              <a:rPr lang="en-US" dirty="0"/>
              <a:t>3. </a:t>
            </a:r>
            <a:r>
              <a:rPr lang="en-US" dirty="0">
                <a:hlinkClick r:id="rId4"/>
              </a:rPr>
              <a:t>Indonesia C-IYCF Counselling Cards (ptiib.s3.amazonaws.com)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01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1. </a:t>
            </a:r>
            <a:r>
              <a:rPr lang="en-US" dirty="0" err="1"/>
              <a:t>Pixabay</a:t>
            </a:r>
            <a:endParaRPr lang="en-US" dirty="0"/>
          </a:p>
          <a:p>
            <a:r>
              <a:rPr lang="en-US" dirty="0"/>
              <a:t> 2. </a:t>
            </a:r>
            <a:r>
              <a:rPr lang="en-US" dirty="0">
                <a:hlinkClick r:id="rId3"/>
              </a:rPr>
              <a:t>Family Planning - Female sterilization - 08 - Non-country specific | IYCF Image Bank (advancingnutrition.org)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>
                <a:hlinkClick r:id="rId4"/>
              </a:rPr>
              <a:t>Download Connect Competition Pregnant Woman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>
                <a:hlinkClick r:id="rId5"/>
              </a:rPr>
              <a:t>Download Vegetables, Fruits, Food. Royalty-Free Vector Graphic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>
                <a:hlinkClick r:id="rId6"/>
              </a:rPr>
              <a:t>Breastfeeding - Early initiation of breastfeeding 0-6 </a:t>
            </a:r>
            <a:r>
              <a:rPr lang="en-US" dirty="0" err="1">
                <a:hlinkClick r:id="rId6"/>
              </a:rPr>
              <a:t>mo</a:t>
            </a:r>
            <a:r>
              <a:rPr lang="en-US" dirty="0">
                <a:hlinkClick r:id="rId6"/>
              </a:rPr>
              <a:t> - 02 - India | IYCF Image Bank (advancingnutrition.org)</a:t>
            </a:r>
            <a:endParaRPr lang="en-US" dirty="0"/>
          </a:p>
          <a:p>
            <a:r>
              <a:rPr lang="en-US" dirty="0"/>
              <a:t>6. </a:t>
            </a:r>
            <a:r>
              <a:rPr lang="en-US" dirty="0">
                <a:hlinkClick r:id="rId7"/>
              </a:rPr>
              <a:t>Family Planning - Birth Control - condom - 03 - Nepal | IYCF Image Bank (advancingnutrition.org)</a:t>
            </a:r>
            <a:endParaRPr lang="en-US" dirty="0"/>
          </a:p>
          <a:p>
            <a:r>
              <a:rPr lang="en-US" dirty="0">
                <a:hlinkClick r:id="rId8"/>
              </a:rPr>
              <a:t>Family Planning - Injectable contraceptives - 03 - Kyrgyz Republic | IYCF Image Bank (advancingnutrition.org)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83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-109801" y="3868474"/>
            <a:ext cx="7749117" cy="98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-2110052" y="2911211"/>
            <a:ext cx="7749117" cy="290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>
            <a:spLocks noGrp="1"/>
          </p:cNvSpPr>
          <p:nvPr>
            <p:ph type="title"/>
          </p:nvPr>
        </p:nvSpPr>
        <p:spPr>
          <a:xfrm>
            <a:off x="311944" y="2279653"/>
            <a:ext cx="3943350" cy="380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body" idx="1"/>
          </p:nvPr>
        </p:nvSpPr>
        <p:spPr>
          <a:xfrm>
            <a:off x="311944" y="6119286"/>
            <a:ext cx="3943350" cy="200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231457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314921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314921" y="2241551"/>
            <a:ext cx="1934170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2"/>
          </p:nvPr>
        </p:nvSpPr>
        <p:spPr>
          <a:xfrm>
            <a:off x="314921" y="3340100"/>
            <a:ext cx="1934170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3"/>
          </p:nvPr>
        </p:nvSpPr>
        <p:spPr>
          <a:xfrm>
            <a:off x="2314575" y="2241551"/>
            <a:ext cx="1943696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4"/>
          </p:nvPr>
        </p:nvSpPr>
        <p:spPr>
          <a:xfrm>
            <a:off x="2314575" y="3340100"/>
            <a:ext cx="1943696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-614892" y="3363384"/>
            <a:ext cx="5801784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mple illustration of a pregnant indigenous woman with the moon above her">
            <a:extLst>
              <a:ext uri="{FF2B5EF4-FFF2-40B4-BE49-F238E27FC236}">
                <a16:creationId xmlns:a16="http://schemas.microsoft.com/office/drawing/2014/main" id="{7FB5E08C-DCA6-E48E-58A7-3B2FEE96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49" y="630225"/>
            <a:ext cx="2161102" cy="216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DA8CD-09AA-E92F-6CF5-567E1BCE6AF2}"/>
              </a:ext>
            </a:extLst>
          </p:cNvPr>
          <p:cNvSpPr txBox="1"/>
          <p:nvPr/>
        </p:nvSpPr>
        <p:spPr>
          <a:xfrm>
            <a:off x="64169" y="-37755"/>
            <a:ext cx="4507831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masis MT Pro Medium" panose="02040604050005020304" pitchFamily="18" charset="0"/>
              </a:rPr>
              <a:t>Luna</a:t>
            </a:r>
          </a:p>
          <a:p>
            <a:r>
              <a:rPr lang="en-US" sz="2400" dirty="0">
                <a:latin typeface="Amasis MT Pro Medium" panose="02040604050005020304" pitchFamily="18" charset="0"/>
              </a:rPr>
              <a:t> 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Health for the Whole Family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How to use this app</a:t>
            </a: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Start learning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4400" dirty="0">
              <a:latin typeface="Amasis MT Pro Medium" panose="02040604050005020304" pitchFamily="18" charset="0"/>
            </a:endParaRPr>
          </a:p>
        </p:txBody>
      </p:sp>
      <p:pic>
        <p:nvPicPr>
          <p:cNvPr id="2052" name="Picture 4" descr="Free Clipart: Woman | fundacionacceso">
            <a:extLst>
              <a:ext uri="{FF2B5EF4-FFF2-40B4-BE49-F238E27FC236}">
                <a16:creationId xmlns:a16="http://schemas.microsoft.com/office/drawing/2014/main" id="{DF3300C5-3E8A-8384-2993-1FE8555D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88" y="3179830"/>
            <a:ext cx="1913018" cy="270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Clipart: Question Mark | rejon">
            <a:extLst>
              <a:ext uri="{FF2B5EF4-FFF2-40B4-BE49-F238E27FC236}">
                <a16:creationId xmlns:a16="http://schemas.microsoft.com/office/drawing/2014/main" id="{68A1FEF8-801F-A0D3-57D6-610502F1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507" y="3474932"/>
            <a:ext cx="1138989" cy="179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 action="ppaction://hlinksldjump"/>
            <a:extLst>
              <a:ext uri="{FF2B5EF4-FFF2-40B4-BE49-F238E27FC236}">
                <a16:creationId xmlns:a16="http://schemas.microsoft.com/office/drawing/2014/main" id="{10C7497F-4A6C-FF79-1DDE-97E03A981F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96" b="12644"/>
          <a:stretch/>
        </p:blipFill>
        <p:spPr>
          <a:xfrm>
            <a:off x="719871" y="6047874"/>
            <a:ext cx="3132258" cy="165688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93E78D-9C37-4F74-CE3D-D501DC555A3D}"/>
              </a:ext>
            </a:extLst>
          </p:cNvPr>
          <p:cNvCxnSpPr/>
          <p:nvPr/>
        </p:nvCxnSpPr>
        <p:spPr>
          <a:xfrm>
            <a:off x="144379" y="325654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3A203C-7FF2-1409-ED30-87A15A68C33D}"/>
              </a:ext>
            </a:extLst>
          </p:cNvPr>
          <p:cNvCxnSpPr/>
          <p:nvPr/>
        </p:nvCxnSpPr>
        <p:spPr>
          <a:xfrm>
            <a:off x="170465" y="592755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556D52-3FAB-BD19-FE56-C2CCAAD3AEC6}"/>
              </a:ext>
            </a:extLst>
          </p:cNvPr>
          <p:cNvCxnSpPr/>
          <p:nvPr/>
        </p:nvCxnSpPr>
        <p:spPr>
          <a:xfrm>
            <a:off x="155944" y="82193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593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person in a yellow dress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AAF8A3A7-0C3F-A030-F614-327AA5E41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1" t="9404" r="10995"/>
          <a:stretch/>
        </p:blipFill>
        <p:spPr>
          <a:xfrm>
            <a:off x="46745" y="965245"/>
            <a:ext cx="2182713" cy="3444167"/>
          </a:xfrm>
          <a:prstGeom prst="rect">
            <a:avLst/>
          </a:prstGeom>
        </p:spPr>
      </p:pic>
      <p:pic>
        <p:nvPicPr>
          <p:cNvPr id="13" name="Picture 12" descr="A set of icons with arrows in different colors&#10;&#10;Description automatically generated">
            <a:extLst>
              <a:ext uri="{FF2B5EF4-FFF2-40B4-BE49-F238E27FC236}">
                <a16:creationId xmlns:a16="http://schemas.microsoft.com/office/drawing/2014/main" id="{3ADC4D9A-DB0E-CE75-B564-7E87328F93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91" t="35614" r="35790" b="35263"/>
          <a:stretch/>
        </p:blipFill>
        <p:spPr>
          <a:xfrm>
            <a:off x="3460459" y="5923466"/>
            <a:ext cx="1140221" cy="119795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D165658-E17A-DE1E-0225-B5A73A1CB5F0}"/>
              </a:ext>
            </a:extLst>
          </p:cNvPr>
          <p:cNvGrpSpPr/>
          <p:nvPr/>
        </p:nvGrpSpPr>
        <p:grpSpPr>
          <a:xfrm>
            <a:off x="2467924" y="6159528"/>
            <a:ext cx="957731" cy="795968"/>
            <a:chOff x="942804" y="6820117"/>
            <a:chExt cx="1098177" cy="8420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138E7F-E6E4-C200-404D-01CD5EAE7524}"/>
                </a:ext>
              </a:extLst>
            </p:cNvPr>
            <p:cNvSpPr/>
            <p:nvPr/>
          </p:nvSpPr>
          <p:spPr>
            <a:xfrm>
              <a:off x="942804" y="7384387"/>
              <a:ext cx="214131" cy="2777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93772-6A61-4187-AFDD-01C9A437DF31}"/>
                </a:ext>
              </a:extLst>
            </p:cNvPr>
            <p:cNvSpPr/>
            <p:nvPr/>
          </p:nvSpPr>
          <p:spPr>
            <a:xfrm>
              <a:off x="1237486" y="7199192"/>
              <a:ext cx="214131" cy="46298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B1B514-0B67-39A8-340E-7ABC6EF4EA8A}"/>
                </a:ext>
              </a:extLst>
            </p:cNvPr>
            <p:cNvSpPr/>
            <p:nvPr/>
          </p:nvSpPr>
          <p:spPr>
            <a:xfrm>
              <a:off x="1532168" y="7019783"/>
              <a:ext cx="214131" cy="64239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FD0A69-216A-8EF2-5460-5F408346E59D}"/>
                </a:ext>
              </a:extLst>
            </p:cNvPr>
            <p:cNvSpPr/>
            <p:nvPr/>
          </p:nvSpPr>
          <p:spPr>
            <a:xfrm>
              <a:off x="1826850" y="6820117"/>
              <a:ext cx="214131" cy="84206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51759" y="67507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13471F-6F27-9781-DA4F-EABB5D7DC2FE}"/>
              </a:ext>
            </a:extLst>
          </p:cNvPr>
          <p:cNvCxnSpPr>
            <a:cxnSpLocks/>
          </p:cNvCxnSpPr>
          <p:nvPr/>
        </p:nvCxnSpPr>
        <p:spPr>
          <a:xfrm>
            <a:off x="160124" y="4820281"/>
            <a:ext cx="21698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15424" y="4009319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Pregnancy Health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305520" y="693943"/>
            <a:ext cx="0" cy="74909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D9FB78-990E-B656-4635-4738F3517198}"/>
              </a:ext>
            </a:extLst>
          </p:cNvPr>
          <p:cNvSpPr txBox="1"/>
          <p:nvPr/>
        </p:nvSpPr>
        <p:spPr>
          <a:xfrm>
            <a:off x="489098" y="0"/>
            <a:ext cx="342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masis MT Pro" panose="02040504050005020304" pitchFamily="18" charset="0"/>
              </a:rPr>
              <a:t>     My topics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-140107" y="7393309"/>
            <a:ext cx="288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Reproductive </a:t>
            </a:r>
          </a:p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Health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313059" y="4126717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Children’s Health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2634178" y="7311410"/>
            <a:ext cx="288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Download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new topics</a:t>
            </a:r>
          </a:p>
        </p:txBody>
      </p:sp>
      <p:pic>
        <p:nvPicPr>
          <p:cNvPr id="47" name="Picture 46" descr="A cartoon of a baby&#10;&#10;Description automatically generated">
            <a:extLst>
              <a:ext uri="{FF2B5EF4-FFF2-40B4-BE49-F238E27FC236}">
                <a16:creationId xmlns:a16="http://schemas.microsoft.com/office/drawing/2014/main" id="{9C496E57-614D-7BA7-CEBC-055C34D00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5758" y="1250265"/>
            <a:ext cx="1955302" cy="2826943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7C7BAE-09A6-5092-B556-18DA8ECB2EA2}"/>
              </a:ext>
            </a:extLst>
          </p:cNvPr>
          <p:cNvCxnSpPr>
            <a:cxnSpLocks/>
          </p:cNvCxnSpPr>
          <p:nvPr/>
        </p:nvCxnSpPr>
        <p:spPr>
          <a:xfrm>
            <a:off x="2329927" y="4820281"/>
            <a:ext cx="21698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person holding a person breastfeeding&#10;&#10;Description automatically generated">
            <a:extLst>
              <a:ext uri="{FF2B5EF4-FFF2-40B4-BE49-F238E27FC236}">
                <a16:creationId xmlns:a16="http://schemas.microsoft.com/office/drawing/2014/main" id="{0EC3656A-6044-8F77-F3AB-84203C16C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25" y="4955765"/>
            <a:ext cx="2214569" cy="23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63337" y="266712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2405758" y="498820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Healthy foods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 flipH="1">
            <a:off x="2286000" y="530994"/>
            <a:ext cx="38629" cy="76241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-246021" y="775515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Safe childbirth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308852" y="225216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About your body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2405758" y="7724249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Family planning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B016CB-5E89-3D5B-D36B-7CE555ACFA72}"/>
              </a:ext>
            </a:extLst>
          </p:cNvPr>
          <p:cNvCxnSpPr/>
          <p:nvPr/>
        </p:nvCxnSpPr>
        <p:spPr>
          <a:xfrm>
            <a:off x="176463" y="5402300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81669" y="2267011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 signs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163337" y="497780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Staying healthy </a:t>
            </a:r>
          </a:p>
        </p:txBody>
      </p:sp>
      <p:pic>
        <p:nvPicPr>
          <p:cNvPr id="19" name="Picture 18" descr="A red and white triangle sign with a black exclamation mark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2A58A4A1-E7C5-8395-1742-5A59263D1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91" y="721805"/>
            <a:ext cx="1561494" cy="134841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B0AD934-5633-7CF0-4663-FD49B9D33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604" y="561474"/>
            <a:ext cx="1607141" cy="16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vegetables fruits food vector">
            <a:extLst>
              <a:ext uri="{FF2B5EF4-FFF2-40B4-BE49-F238E27FC236}">
                <a16:creationId xmlns:a16="http://schemas.microsoft.com/office/drawing/2014/main" id="{10E2EF94-6C94-437C-80CA-8092C300C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397" y="3239474"/>
            <a:ext cx="1957861" cy="159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holding a baby&#10;&#10;Description automatically generated">
            <a:extLst>
              <a:ext uri="{FF2B5EF4-FFF2-40B4-BE49-F238E27FC236}">
                <a16:creationId xmlns:a16="http://schemas.microsoft.com/office/drawing/2014/main" id="{60CF4B7A-31E6-66FC-BB6D-485C269092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76" r="10833"/>
          <a:stretch/>
        </p:blipFill>
        <p:spPr>
          <a:xfrm>
            <a:off x="185349" y="5678907"/>
            <a:ext cx="1995857" cy="2015285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4028BA1F-D672-FEAB-938F-7D4979450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4" t="4029" r="3405" b="4035"/>
          <a:stretch/>
        </p:blipFill>
        <p:spPr bwMode="auto">
          <a:xfrm>
            <a:off x="2596125" y="5657693"/>
            <a:ext cx="1251323" cy="13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Family Planning - Birth Control - condom - 05 - Nepal">
            <a:extLst>
              <a:ext uri="{FF2B5EF4-FFF2-40B4-BE49-F238E27FC236}">
                <a16:creationId xmlns:a16="http://schemas.microsoft.com/office/drawing/2014/main" id="{7F9B25B1-BF96-A20C-E038-E4E061F4C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832" y="6569341"/>
            <a:ext cx="1238313" cy="115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Free connect competition pregnant woman illustration">
            <a:extLst>
              <a:ext uri="{FF2B5EF4-FFF2-40B4-BE49-F238E27FC236}">
                <a16:creationId xmlns:a16="http://schemas.microsoft.com/office/drawing/2014/main" id="{285BEFE5-50A6-EB41-8EA2-3D311EFBE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43" y="3117616"/>
            <a:ext cx="1799223" cy="17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C5A7FE-696D-8392-FCA2-CE96275B1DD6}"/>
              </a:ext>
            </a:extLst>
          </p:cNvPr>
          <p:cNvSpPr txBox="1"/>
          <p:nvPr/>
        </p:nvSpPr>
        <p:spPr>
          <a:xfrm>
            <a:off x="712006" y="-30326"/>
            <a:ext cx="457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Pregnancy Health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F05D8-6942-471F-BAAE-B7CA726B9662}"/>
              </a:ext>
            </a:extLst>
          </p:cNvPr>
          <p:cNvCxnSpPr/>
          <p:nvPr/>
        </p:nvCxnSpPr>
        <p:spPr>
          <a:xfrm>
            <a:off x="163337" y="530994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370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masis MT Pro"/>
        <a:ea typeface=""/>
        <a:cs typeface=""/>
      </a:majorFont>
      <a:minorFont>
        <a:latin typeface="Amasis M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237</Words>
  <Application>Microsoft Macintosh PowerPoint</Application>
  <PresentationFormat>Custom</PresentationFormat>
  <Paragraphs>63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Amasis MT Pro</vt:lpstr>
      <vt:lpstr>Amasis MT Pro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Ashish Nagar</cp:lastModifiedBy>
  <cp:revision>15</cp:revision>
  <dcterms:created xsi:type="dcterms:W3CDTF">2022-06-06T16:34:10Z</dcterms:created>
  <dcterms:modified xsi:type="dcterms:W3CDTF">2024-01-22T18:17:02Z</dcterms:modified>
</cp:coreProperties>
</file>